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wmv" ContentType="video/x-ms-wmv"/>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8"/>
  </p:notesMasterIdLst>
  <p:sldIdLst>
    <p:sldId id="256" r:id="rId3"/>
    <p:sldId id="257" r:id="rId4"/>
    <p:sldId id="258" r:id="rId5"/>
    <p:sldId id="266" r:id="rId6"/>
    <p:sldId id="278" r:id="rId7"/>
    <p:sldId id="260" r:id="rId8"/>
    <p:sldId id="263" r:id="rId9"/>
    <p:sldId id="264" r:id="rId10"/>
    <p:sldId id="261" r:id="rId11"/>
    <p:sldId id="269" r:id="rId12"/>
    <p:sldId id="273" r:id="rId13"/>
    <p:sldId id="274" r:id="rId14"/>
    <p:sldId id="275" r:id="rId15"/>
    <p:sldId id="277" r:id="rId16"/>
    <p:sldId id="281" r:id="rId17"/>
    <p:sldId id="279" r:id="rId18"/>
    <p:sldId id="280" r:id="rId19"/>
    <p:sldId id="282" r:id="rId20"/>
    <p:sldId id="283" r:id="rId21"/>
    <p:sldId id="284" r:id="rId22"/>
    <p:sldId id="285" r:id="rId23"/>
    <p:sldId id="286" r:id="rId24"/>
    <p:sldId id="287" r:id="rId25"/>
    <p:sldId id="288" r:id="rId26"/>
    <p:sldId id="27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a:srgbClr val="4BACC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62" autoAdjust="0"/>
  </p:normalViewPr>
  <p:slideViewPr>
    <p:cSldViewPr showGuides="1">
      <p:cViewPr>
        <p:scale>
          <a:sx n="70" d="100"/>
          <a:sy n="70" d="100"/>
        </p:scale>
        <p:origin x="-1386" y="-72"/>
      </p:cViewPr>
      <p:guideLst>
        <p:guide orient="horz" pos="2160"/>
        <p:guide orient="horz" pos="864"/>
        <p:guide orient="horz" pos="3984"/>
        <p:guide pos="2880"/>
      </p:guideLst>
    </p:cSldViewPr>
  </p:slideViewPr>
  <p:outlineViewPr>
    <p:cViewPr>
      <p:scale>
        <a:sx n="33" d="100"/>
        <a:sy n="33" d="100"/>
      </p:scale>
      <p:origin x="0" y="1854"/>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17AFDA-A2A6-4710-B58E-E058CC3EF692}" type="datetimeFigureOut">
              <a:rPr lang="en-US" smtClean="0"/>
              <a:pPr/>
              <a:t>30-Apr-14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A4C18E-325B-4787-AF7E-6CBBA729D017}" type="slidenum">
              <a:rPr lang="en-US" smtClean="0"/>
              <a:pPr/>
              <a:t>‹#›</a:t>
            </a:fld>
            <a:endParaRPr lang="en-US"/>
          </a:p>
        </p:txBody>
      </p:sp>
    </p:spTree>
    <p:extLst>
      <p:ext uri="{BB962C8B-B14F-4D97-AF65-F5344CB8AC3E}">
        <p14:creationId xmlns="" xmlns:p14="http://schemas.microsoft.com/office/powerpoint/2010/main" val="391131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media" Target="../media/media1.wmv"/><Relationship Id="rId2" Type="http://schemas.openxmlformats.org/officeDocument/2006/relationships/slideMaster" Target="../slideMasters/slideMaster1.xml"/><Relationship Id="rId1" Type="http://schemas.openxmlformats.org/officeDocument/2006/relationships/video" Target="../media/media1.wmv"/><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media" Target="../media/media1.wmv"/><Relationship Id="rId2" Type="http://schemas.openxmlformats.org/officeDocument/2006/relationships/slideMaster" Target="../slideMasters/slideMaster1.xml"/><Relationship Id="rId1" Type="http://schemas.openxmlformats.org/officeDocument/2006/relationships/video" Target="../media/media1.wmv"/><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climbing_emission_lg1.wmv">
            <a:hlinkClick r:id="" action="ppaction://media"/>
          </p:cNvPr>
          <p:cNvPicPr>
            <a:picLocks noChangeAspect="1"/>
          </p:cNvPicPr>
          <p:nvPr>
            <a:videoFile r:link="rId1"/>
            <p:extLst>
              <p:ext uri="{DAA4B4D4-6D71-4841-9C94-3DE7FCFB9230}">
                <p14:media xmlns="" xmlns:p14="http://schemas.microsoft.com/office/powerpoint/2010/main" r:embed="rId3"/>
              </p:ext>
            </p:extLst>
          </p:nvPr>
        </p:nvPicPr>
        <p:blipFill rotWithShape="1">
          <a:blip r:embed="rId4" cstate="print"/>
          <a:srcRect t="42205"/>
          <a:stretch/>
        </p:blipFill>
        <p:spPr>
          <a:xfrm>
            <a:off x="0" y="0"/>
            <a:ext cx="9144000" cy="3860800"/>
          </a:xfrm>
          <a:prstGeom prst="rect">
            <a:avLst/>
          </a:prstGeom>
          <a:effectLst>
            <a:reflection blurRad="6350" stA="50000" endA="300" endPos="55000" dir="5400000" sy="-100000" algn="bl" rotWithShape="0"/>
          </a:effectLst>
        </p:spPr>
      </p:pic>
      <p:sp>
        <p:nvSpPr>
          <p:cNvPr id="2" name="Title 1"/>
          <p:cNvSpPr>
            <a:spLocks noGrp="1"/>
          </p:cNvSpPr>
          <p:nvPr>
            <p:ph type="ctrTitle"/>
          </p:nvPr>
        </p:nvSpPr>
        <p:spPr>
          <a:xfrm>
            <a:off x="685800" y="4063314"/>
            <a:ext cx="7772400" cy="1143000"/>
          </a:xfrm>
        </p:spPr>
        <p:txBody>
          <a:bodyPr/>
          <a:lstStyle>
            <a:lvl1pPr algn="ctr">
              <a:defRPr>
                <a:solidFill>
                  <a:schemeClr val="tx2">
                    <a:lumMod val="50000"/>
                  </a:schemeClr>
                </a:solidFill>
                <a:effectLst>
                  <a:reflection blurRad="6350" stA="25000" endPos="45500" dir="5400000" sy="-100000" algn="bl" rotWithShape="0"/>
                </a:effectLst>
              </a:defRPr>
            </a:lvl1pPr>
          </a:lstStyle>
          <a:p>
            <a:r>
              <a:rPr lang="en-US" smtClean="0"/>
              <a:t>Click to edit Master title style</a:t>
            </a:r>
            <a:endParaRPr lang="en-US"/>
          </a:p>
        </p:txBody>
      </p:sp>
      <p:sp>
        <p:nvSpPr>
          <p:cNvPr id="3" name="Subtitle 2"/>
          <p:cNvSpPr>
            <a:spLocks noGrp="1"/>
          </p:cNvSpPr>
          <p:nvPr>
            <p:ph type="subTitle" idx="1"/>
          </p:nvPr>
        </p:nvSpPr>
        <p:spPr>
          <a:xfrm>
            <a:off x="1371600" y="5206314"/>
            <a:ext cx="6400800" cy="1143000"/>
          </a:xfrm>
        </p:spPr>
        <p:txBody>
          <a:bodyPr/>
          <a:lstStyle>
            <a:lvl1pPr marL="0" indent="0" algn="ctr">
              <a:buNone/>
              <a:defRPr>
                <a:solidFill>
                  <a:schemeClr val="tx2">
                    <a:lumMod val="50000"/>
                  </a:schemeClr>
                </a:solidFill>
                <a:effectLst>
                  <a:reflection blurRad="6350" stA="25000" endPos="45500" dir="5400000" sy="-100000" algn="bl" rotWithShape="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2C9470-335F-4FB4-A190-08EBD6AEAE67}" type="datetimeFigureOut">
              <a:rPr lang="en-US" smtClean="0"/>
              <a:pPr/>
              <a:t>30-Apr-14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303502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tx2">
                    <a:lumMod val="50000"/>
                  </a:schemeClr>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2C9470-335F-4FB4-A190-08EBD6AEAE67}" type="datetimeFigureOut">
              <a:rPr lang="en-US" smtClean="0"/>
              <a:pPr/>
              <a:t>30-Apr-14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270784783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2C9470-335F-4FB4-A190-08EBD6AEAE67}" type="datetimeFigureOut">
              <a:rPr lang="en-US" smtClean="0"/>
              <a:pPr/>
              <a:t>30-Apr-14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405998318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1371600"/>
            <a:ext cx="1524000" cy="4953000"/>
          </a:xfrm>
        </p:spPr>
        <p:txBody>
          <a:bodyPr vert="eaVert"/>
          <a:lstStyle>
            <a:lvl1pPr>
              <a:defRPr>
                <a:solidFill>
                  <a:schemeClr val="tx2">
                    <a:lumMod val="50000"/>
                  </a:schemeClr>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371600"/>
            <a:ext cx="6705600" cy="495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2C9470-335F-4FB4-A190-08EBD6AEAE67}" type="datetimeFigureOut">
              <a:rPr lang="en-US" smtClean="0"/>
              <a:pPr/>
              <a:t>30-Apr-14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934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lvl1pPr algn="l">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2C9470-335F-4FB4-A190-08EBD6AEAE67}" type="datetimeFigureOut">
              <a:rPr lang="en-US" smtClean="0"/>
              <a:pPr/>
              <a:t>30-Apr-14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31465146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bg>
      <p:bgPr>
        <a:solidFill>
          <a:schemeClr val="tx1"/>
        </a:solidFill>
        <a:effectLst/>
      </p:bgPr>
    </p:bg>
    <p:spTree>
      <p:nvGrpSpPr>
        <p:cNvPr id="1" name=""/>
        <p:cNvGrpSpPr/>
        <p:nvPr/>
      </p:nvGrpSpPr>
      <p:grpSpPr>
        <a:xfrm>
          <a:off x="0" y="0"/>
          <a:ext cx="0" cy="0"/>
          <a:chOff x="0" y="0"/>
          <a:chExt cx="0" cy="0"/>
        </a:xfrm>
      </p:grpSpPr>
      <p:pic>
        <p:nvPicPr>
          <p:cNvPr id="9" name="climbing_emission_lg1.wmv">
            <a:hlinkClick r:id="" action="ppaction://media"/>
          </p:cNvPr>
          <p:cNvPicPr>
            <a:picLocks noChangeAspect="1"/>
          </p:cNvPicPr>
          <p:nvPr userDrawn="1">
            <a:videoFile r:link="rId1"/>
            <p:extLst>
              <p:ext uri="{DAA4B4D4-6D71-4841-9C94-3DE7FCFB9230}">
                <p14:media xmlns="" xmlns:p14="http://schemas.microsoft.com/office/powerpoint/2010/main" r:embed="rId3"/>
              </p:ext>
            </p:extLst>
          </p:nvPr>
        </p:nvPicPr>
        <p:blipFill rotWithShape="1">
          <a:blip r:embed="rId4" cstate="print"/>
          <a:srcRect t="60456" b="20219"/>
          <a:stretch/>
        </p:blipFill>
        <p:spPr>
          <a:xfrm>
            <a:off x="0" y="0"/>
            <a:ext cx="9144000" cy="1290918"/>
          </a:xfrm>
          <a:prstGeom prst="rect">
            <a:avLst/>
          </a:prstGeom>
          <a:effectLst>
            <a:reflection blurRad="6350" stA="15000" endPos="75000" dir="5400000" sy="-100000" algn="bl" rotWithShape="0"/>
          </a:effectLst>
        </p:spPr>
      </p:pic>
      <p:sp>
        <p:nvSpPr>
          <p:cNvPr id="2" name="Title 1"/>
          <p:cNvSpPr>
            <a:spLocks noGrp="1"/>
          </p:cNvSpPr>
          <p:nvPr>
            <p:ph type="title"/>
          </p:nvPr>
        </p:nvSpPr>
        <p:spPr>
          <a:xfrm>
            <a:off x="457200" y="76200"/>
            <a:ext cx="8229600" cy="1143000"/>
          </a:xfrm>
        </p:spPr>
        <p:txBody>
          <a:bodyPr/>
          <a:lstStyle>
            <a:lvl1pPr algn="l">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2C9470-335F-4FB4-A190-08EBD6AEAE67}" type="datetimeFigureOut">
              <a:rPr lang="en-US" smtClean="0"/>
              <a:pPr/>
              <a:t>30-Apr-14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264313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590925"/>
            <a:ext cx="7772400" cy="1362075"/>
          </a:xfrm>
        </p:spPr>
        <p:txBody>
          <a:bodyPr anchor="t"/>
          <a:lstStyle>
            <a:lvl1pPr algn="l">
              <a:defRPr sz="4000" b="1" cap="all">
                <a:solidFill>
                  <a:schemeClr val="tx2">
                    <a:lumMod val="50000"/>
                  </a:schemeClr>
                </a:solidFill>
                <a:effectLst>
                  <a:reflection blurRad="6350" stA="25000" endPos="45500" dir="5400000" sy="-100000" algn="bl" rotWithShape="0"/>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722313" y="2090738"/>
            <a:ext cx="7772400" cy="1500187"/>
          </a:xfrm>
        </p:spPr>
        <p:txBody>
          <a:bodyPr anchor="b"/>
          <a:lstStyle>
            <a:lvl1pPr marL="0" indent="0">
              <a:buNone/>
              <a:defRPr sz="2000">
                <a:solidFill>
                  <a:schemeClr val="tx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2C9470-335F-4FB4-A190-08EBD6AEAE67}" type="datetimeFigureOut">
              <a:rPr lang="en-US" smtClean="0"/>
              <a:pPr/>
              <a:t>30-Apr-14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14953694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2C9470-335F-4FB4-A190-08EBD6AEAE67}" type="datetimeFigureOut">
              <a:rPr lang="en-US" smtClean="0"/>
              <a:pPr/>
              <a:t>30-Apr-14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231680060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71600"/>
            <a:ext cx="4040188"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371600"/>
            <a:ext cx="4041775"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2C9470-335F-4FB4-A190-08EBD6AEAE67}" type="datetimeFigureOut">
              <a:rPr lang="en-US" smtClean="0"/>
              <a:pPr/>
              <a:t>30-Apr-14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15661889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2C9470-335F-4FB4-A190-08EBD6AEAE67}" type="datetimeFigureOut">
              <a:rPr lang="en-US" smtClean="0"/>
              <a:pPr/>
              <a:t>30-Apr-14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2496117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2C9470-335F-4FB4-A190-08EBD6AEAE67}" type="datetimeFigureOut">
              <a:rPr lang="en-US" smtClean="0"/>
              <a:pPr/>
              <a:t>30-Apr-14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39189884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3008313" cy="1162050"/>
          </a:xfrm>
        </p:spPr>
        <p:txBody>
          <a:bodyPr anchor="b"/>
          <a:lstStyle>
            <a:lvl1pPr algn="l">
              <a:defRPr sz="2000" b="1">
                <a:solidFill>
                  <a:schemeClr val="tx2">
                    <a:lumMod val="50000"/>
                  </a:schemeClr>
                </a:solidFill>
              </a:defRPr>
            </a:lvl1pPr>
          </a:lstStyle>
          <a:p>
            <a:r>
              <a:rPr lang="en-US" smtClean="0"/>
              <a:t>Click to edit Master title style</a:t>
            </a:r>
            <a:endParaRPr lang="en-US"/>
          </a:p>
        </p:txBody>
      </p:sp>
      <p:sp>
        <p:nvSpPr>
          <p:cNvPr id="3" name="Content Placeholder 2"/>
          <p:cNvSpPr>
            <a:spLocks noGrp="1"/>
          </p:cNvSpPr>
          <p:nvPr>
            <p:ph idx="1"/>
          </p:nvPr>
        </p:nvSpPr>
        <p:spPr>
          <a:xfrm>
            <a:off x="3575050" y="1371601"/>
            <a:ext cx="5111750" cy="49529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533651"/>
            <a:ext cx="3008313" cy="37909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2C9470-335F-4FB4-A190-08EBD6AEAE67}" type="datetimeFigureOut">
              <a:rPr lang="en-US" smtClean="0"/>
              <a:pPr/>
              <a:t>30-Apr-14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33912908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media" Target="../media/media1.wm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ideo" Target="../media/media1.wm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alpha val="25000"/>
          </a:schemeClr>
        </a:solidFill>
        <a:effectLst/>
      </p:bgPr>
    </p:bg>
    <p:spTree>
      <p:nvGrpSpPr>
        <p:cNvPr id="1" name=""/>
        <p:cNvGrpSpPr/>
        <p:nvPr/>
      </p:nvGrpSpPr>
      <p:grpSpPr>
        <a:xfrm>
          <a:off x="0" y="0"/>
          <a:ext cx="0" cy="0"/>
          <a:chOff x="0" y="0"/>
          <a:chExt cx="0" cy="0"/>
        </a:xfrm>
      </p:grpSpPr>
      <p:pic>
        <p:nvPicPr>
          <p:cNvPr id="9" name="climbing_emission_lg1.wmv">
            <a:hlinkClick r:id="" action="ppaction://media"/>
          </p:cNvPr>
          <p:cNvPicPr>
            <a:picLocks noChangeAspect="1"/>
          </p:cNvPicPr>
          <p:nvPr>
            <a:videoFile r:link="rId14"/>
            <p:extLst>
              <p:ext uri="{DAA4B4D4-6D71-4841-9C94-3DE7FCFB9230}">
                <p14:media xmlns="" xmlns:p14="http://schemas.microsoft.com/office/powerpoint/2010/main" r:embed="rId15"/>
              </p:ext>
            </p:extLst>
          </p:nvPr>
        </p:nvPicPr>
        <p:blipFill rotWithShape="1">
          <a:blip r:embed="rId16" cstate="print"/>
          <a:srcRect t="60456" b="20219"/>
          <a:stretch/>
        </p:blipFill>
        <p:spPr>
          <a:xfrm>
            <a:off x="0" y="0"/>
            <a:ext cx="9144000" cy="1290918"/>
          </a:xfrm>
          <a:prstGeom prst="rect">
            <a:avLst/>
          </a:prstGeom>
          <a:effectLst>
            <a:reflection blurRad="6350" stA="50000" endA="300" endPos="55000" dir="5400000" sy="-100000" algn="bl" rotWithShape="0"/>
          </a:effectLst>
        </p:spPr>
      </p:pic>
      <p:sp>
        <p:nvSpPr>
          <p:cNvPr id="2" name="Title Placeholder 1"/>
          <p:cNvSpPr>
            <a:spLocks noGrp="1"/>
          </p:cNvSpPr>
          <p:nvPr>
            <p:ph type="title"/>
          </p:nvPr>
        </p:nvSpPr>
        <p:spPr>
          <a:xfrm>
            <a:off x="457200" y="7620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71600"/>
            <a:ext cx="8229600" cy="4953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2C9470-335F-4FB4-A190-08EBD6AEAE67}" type="datetimeFigureOut">
              <a:rPr lang="en-US" smtClean="0"/>
              <a:pPr/>
              <a:t>30-Apr-14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14F29-5060-4830-A216-B31A92D65088}" type="slidenum">
              <a:rPr lang="en-US" smtClean="0"/>
              <a:pPr/>
              <a:t>‹#›</a:t>
            </a:fld>
            <a:endParaRPr lang="en-US"/>
          </a:p>
        </p:txBody>
      </p:sp>
    </p:spTree>
    <p:extLst>
      <p:ext uri="{BB962C8B-B14F-4D97-AF65-F5344CB8AC3E}">
        <p14:creationId xmlns="" xmlns:p14="http://schemas.microsoft.com/office/powerpoint/2010/main" val="1486575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txStyles>
    <p:titleStyle>
      <a:lvl1pPr algn="l"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504" y="1722941"/>
            <a:ext cx="5313378" cy="341632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Student </a:t>
            </a:r>
          </a:p>
          <a:p>
            <a:pPr algn="ctr"/>
            <a:r>
              <a:rPr lang="en-US" sz="72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Management</a:t>
            </a:r>
          </a:p>
          <a:p>
            <a:pPr algn="ctr"/>
            <a: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System</a:t>
            </a:r>
            <a:endParaRPr lang="en-US" sz="7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780922" y="1722940"/>
            <a:ext cx="3363078" cy="4082323"/>
          </a:xfrm>
          <a:prstGeom prst="rect">
            <a:avLst/>
          </a:prstGeom>
        </p:spPr>
      </p:pic>
    </p:spTree>
    <p:extLst>
      <p:ext uri="{BB962C8B-B14F-4D97-AF65-F5344CB8AC3E}">
        <p14:creationId xmlns="" xmlns:p14="http://schemas.microsoft.com/office/powerpoint/2010/main" val="94433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47482"/>
            <a:ext cx="5355505"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Required Tools</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p:cNvSpPr txBox="1"/>
          <p:nvPr/>
        </p:nvSpPr>
        <p:spPr>
          <a:xfrm>
            <a:off x="471189" y="1988840"/>
            <a:ext cx="8208912" cy="3067506"/>
          </a:xfrm>
          <a:prstGeom prst="rect">
            <a:avLst/>
          </a:prstGeom>
          <a:noFill/>
        </p:spPr>
        <p:txBody>
          <a:bodyPr wrap="square" rtlCol="0">
            <a:spAutoFit/>
          </a:bodyPr>
          <a:lstStyle/>
          <a:p>
            <a:pPr marL="457200">
              <a:lnSpc>
                <a:spcPts val="1200"/>
              </a:lnSpc>
              <a:spcAft>
                <a:spcPts val="0"/>
              </a:spcAft>
            </a:pPr>
            <a:r>
              <a:rPr lang="en-IN" sz="2000" dirty="0">
                <a:latin typeface="Times"/>
                <a:ea typeface="Calibri"/>
              </a:rPr>
              <a:t> </a:t>
            </a:r>
            <a:endParaRPr lang="en-IN" sz="2000" dirty="0" smtClean="0">
              <a:latin typeface="Times"/>
              <a:ea typeface="Calibri"/>
            </a:endParaRPr>
          </a:p>
          <a:p>
            <a:pPr>
              <a:lnSpc>
                <a:spcPts val="2000"/>
              </a:lnSpc>
              <a:spcAft>
                <a:spcPts val="0"/>
              </a:spcAft>
            </a:pPr>
            <a:r>
              <a:rPr lang="en-IN" sz="2400" b="1" dirty="0">
                <a:latin typeface="Times"/>
                <a:ea typeface="Calibri"/>
              </a:rPr>
              <a:t>Hardware Requirements</a:t>
            </a:r>
            <a:endParaRPr lang="en-IN" sz="3200" dirty="0">
              <a:latin typeface="Times"/>
              <a:ea typeface="Calibri"/>
            </a:endParaRPr>
          </a:p>
          <a:p>
            <a:pPr>
              <a:lnSpc>
                <a:spcPts val="2000"/>
              </a:lnSpc>
              <a:spcAft>
                <a:spcPts val="0"/>
              </a:spcAft>
            </a:pPr>
            <a:r>
              <a:rPr lang="en-IN" sz="2000" dirty="0">
                <a:latin typeface="Times"/>
                <a:ea typeface="Calibri"/>
              </a:rPr>
              <a:t> </a:t>
            </a:r>
            <a:endParaRPr lang="en-IN" sz="3200" dirty="0">
              <a:latin typeface="Times"/>
              <a:ea typeface="Calibri"/>
            </a:endParaRPr>
          </a:p>
          <a:p>
            <a:pPr>
              <a:lnSpc>
                <a:spcPts val="2000"/>
              </a:lnSpc>
              <a:spcAft>
                <a:spcPts val="0"/>
              </a:spcAft>
            </a:pPr>
            <a:r>
              <a:rPr lang="en-IN" sz="2000" b="1" dirty="0">
                <a:latin typeface="Times"/>
                <a:ea typeface="Calibri"/>
              </a:rPr>
              <a:t>For Student</a:t>
            </a:r>
            <a:endParaRPr lang="en-IN" sz="3200" dirty="0">
              <a:latin typeface="Times"/>
              <a:ea typeface="Calibri"/>
            </a:endParaRPr>
          </a:p>
          <a:p>
            <a:pPr>
              <a:lnSpc>
                <a:spcPts val="2000"/>
              </a:lnSpc>
              <a:spcAft>
                <a:spcPts val="0"/>
              </a:spcAft>
            </a:pPr>
            <a:r>
              <a:rPr lang="en-IN" sz="2000" dirty="0">
                <a:latin typeface="Times"/>
                <a:ea typeface="Calibri"/>
              </a:rPr>
              <a:t>		A mobile phone with any operating system.</a:t>
            </a:r>
            <a:endParaRPr lang="en-IN" sz="3200" dirty="0">
              <a:latin typeface="Times"/>
              <a:ea typeface="Calibri"/>
            </a:endParaRPr>
          </a:p>
          <a:p>
            <a:pPr>
              <a:lnSpc>
                <a:spcPts val="2000"/>
              </a:lnSpc>
              <a:spcAft>
                <a:spcPts val="0"/>
              </a:spcAft>
            </a:pPr>
            <a:r>
              <a:rPr lang="en-IN" sz="2000" dirty="0">
                <a:latin typeface="Times"/>
                <a:ea typeface="Calibri"/>
              </a:rPr>
              <a:t>		Ram 512mb</a:t>
            </a:r>
            <a:endParaRPr lang="en-IN" sz="3200" dirty="0">
              <a:latin typeface="Times"/>
              <a:ea typeface="Calibri"/>
            </a:endParaRPr>
          </a:p>
          <a:p>
            <a:pPr>
              <a:lnSpc>
                <a:spcPts val="2000"/>
              </a:lnSpc>
              <a:spcAft>
                <a:spcPts val="0"/>
              </a:spcAft>
            </a:pPr>
            <a:r>
              <a:rPr lang="en-IN" sz="2000" dirty="0">
                <a:latin typeface="Times"/>
                <a:ea typeface="Calibri"/>
              </a:rPr>
              <a:t>		Free space 10mb</a:t>
            </a:r>
            <a:endParaRPr lang="en-IN" sz="3200" dirty="0">
              <a:latin typeface="Times"/>
              <a:ea typeface="Calibri"/>
            </a:endParaRPr>
          </a:p>
          <a:p>
            <a:pPr>
              <a:lnSpc>
                <a:spcPts val="2000"/>
              </a:lnSpc>
              <a:spcAft>
                <a:spcPts val="0"/>
              </a:spcAft>
            </a:pPr>
            <a:r>
              <a:rPr lang="en-IN" sz="2000" dirty="0">
                <a:latin typeface="Times"/>
                <a:ea typeface="Calibri"/>
              </a:rPr>
              <a:t>		Processor 1.2GHz</a:t>
            </a:r>
            <a:endParaRPr lang="en-IN" sz="3200" dirty="0">
              <a:latin typeface="Times"/>
              <a:ea typeface="Calibri"/>
            </a:endParaRPr>
          </a:p>
          <a:p>
            <a:pPr>
              <a:lnSpc>
                <a:spcPts val="2000"/>
              </a:lnSpc>
              <a:spcAft>
                <a:spcPts val="0"/>
              </a:spcAft>
            </a:pPr>
            <a:r>
              <a:rPr lang="en-IN" sz="2000" b="1" dirty="0">
                <a:latin typeface="Times"/>
                <a:ea typeface="Calibri"/>
              </a:rPr>
              <a:t>For Teachers</a:t>
            </a:r>
            <a:endParaRPr lang="en-IN" sz="3200" dirty="0">
              <a:latin typeface="Times"/>
              <a:ea typeface="Calibri"/>
            </a:endParaRPr>
          </a:p>
          <a:p>
            <a:pPr>
              <a:lnSpc>
                <a:spcPts val="2000"/>
              </a:lnSpc>
              <a:spcAft>
                <a:spcPts val="0"/>
              </a:spcAft>
            </a:pPr>
            <a:r>
              <a:rPr lang="en-IN" sz="2000" dirty="0">
                <a:latin typeface="Times"/>
                <a:ea typeface="Calibri"/>
              </a:rPr>
              <a:t>		A computer/Laptop with a web browser</a:t>
            </a:r>
            <a:endParaRPr lang="en-IN" sz="3200" dirty="0">
              <a:latin typeface="Times"/>
              <a:ea typeface="Calibri"/>
            </a:endParaRPr>
          </a:p>
          <a:p>
            <a:pPr lvl="0">
              <a:lnSpc>
                <a:spcPts val="2000"/>
              </a:lnSpc>
              <a:spcAft>
                <a:spcPts val="0"/>
              </a:spcAft>
            </a:pPr>
            <a:endParaRPr lang="en-IN" sz="2000" dirty="0" smtClean="0">
              <a:latin typeface="Times"/>
              <a:ea typeface="Calibri"/>
            </a:endParaRPr>
          </a:p>
          <a:p>
            <a:pPr lvl="0">
              <a:lnSpc>
                <a:spcPts val="2000"/>
              </a:lnSpc>
              <a:spcAft>
                <a:spcPts val="0"/>
              </a:spcAft>
            </a:pPr>
            <a:endParaRPr lang="en-IN" sz="2800" dirty="0">
              <a:effectLst/>
              <a:latin typeface="Times"/>
              <a:ea typeface="Calibri"/>
            </a:endParaRPr>
          </a:p>
        </p:txBody>
      </p:sp>
    </p:spTree>
    <p:extLst>
      <p:ext uri="{BB962C8B-B14F-4D97-AF65-F5344CB8AC3E}">
        <p14:creationId xmlns="" xmlns:p14="http://schemas.microsoft.com/office/powerpoint/2010/main" val="14364352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403" y="47482"/>
            <a:ext cx="3785716"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Snapshots</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098" name="Picture 2" descr="C:\Users\Devesh\Desktop\TGMC13.-.Sharingan\Application Screen Shots\00.png"/>
          <p:cNvPicPr>
            <a:picLocks noChangeAspect="1" noChangeArrowheads="1"/>
          </p:cNvPicPr>
          <p:nvPr/>
        </p:nvPicPr>
        <p:blipFill>
          <a:blip r:embed="rId2" cstate="print"/>
          <a:srcRect/>
          <a:stretch>
            <a:fillRect/>
          </a:stretch>
        </p:blipFill>
        <p:spPr bwMode="auto">
          <a:xfrm>
            <a:off x="0" y="0"/>
            <a:ext cx="6300192" cy="7239000"/>
          </a:xfrm>
          <a:prstGeom prst="rect">
            <a:avLst/>
          </a:prstGeom>
          <a:noFill/>
        </p:spPr>
      </p:pic>
      <p:pic>
        <p:nvPicPr>
          <p:cNvPr id="4099" name="Picture 3" descr="C:\Users\Devesh\Desktop\TGMC13.-.Sharingan\Application Screen Shots\01.png"/>
          <p:cNvPicPr>
            <a:picLocks noChangeAspect="1" noChangeArrowheads="1"/>
          </p:cNvPicPr>
          <p:nvPr/>
        </p:nvPicPr>
        <p:blipFill>
          <a:blip r:embed="rId3" cstate="print"/>
          <a:srcRect/>
          <a:stretch>
            <a:fillRect/>
          </a:stretch>
        </p:blipFill>
        <p:spPr bwMode="auto">
          <a:xfrm>
            <a:off x="4139952" y="0"/>
            <a:ext cx="6353175" cy="7229476"/>
          </a:xfrm>
          <a:prstGeom prst="rect">
            <a:avLst/>
          </a:prstGeom>
          <a:noFill/>
        </p:spPr>
      </p:pic>
    </p:spTree>
    <p:extLst>
      <p:ext uri="{BB962C8B-B14F-4D97-AF65-F5344CB8AC3E}">
        <p14:creationId xmlns="" xmlns:p14="http://schemas.microsoft.com/office/powerpoint/2010/main" val="2755970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403" y="47482"/>
            <a:ext cx="3785716"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Snapshots</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122" name="Picture 2" descr="C:\Users\Devesh\Desktop\TGMC13.-.Sharingan\Application Screen Shots\03.png"/>
          <p:cNvPicPr>
            <a:picLocks noChangeAspect="1" noChangeArrowheads="1"/>
          </p:cNvPicPr>
          <p:nvPr/>
        </p:nvPicPr>
        <p:blipFill>
          <a:blip r:embed="rId2" cstate="print"/>
          <a:srcRect/>
          <a:stretch>
            <a:fillRect/>
          </a:stretch>
        </p:blipFill>
        <p:spPr bwMode="auto">
          <a:xfrm>
            <a:off x="0" y="0"/>
            <a:ext cx="5868144" cy="6858000"/>
          </a:xfrm>
          <a:prstGeom prst="rect">
            <a:avLst/>
          </a:prstGeom>
          <a:noFill/>
        </p:spPr>
      </p:pic>
      <p:pic>
        <p:nvPicPr>
          <p:cNvPr id="5123" name="Picture 3" descr="C:\Users\Devesh\Desktop\TGMC13.-.Sharingan\Application Screen Shots\04.png"/>
          <p:cNvPicPr>
            <a:picLocks noChangeAspect="1" noChangeArrowheads="1"/>
          </p:cNvPicPr>
          <p:nvPr/>
        </p:nvPicPr>
        <p:blipFill>
          <a:blip r:embed="rId3" cstate="print"/>
          <a:srcRect/>
          <a:stretch>
            <a:fillRect/>
          </a:stretch>
        </p:blipFill>
        <p:spPr bwMode="auto">
          <a:xfrm>
            <a:off x="3995936" y="1"/>
            <a:ext cx="5722168" cy="6858000"/>
          </a:xfrm>
          <a:prstGeom prst="rect">
            <a:avLst/>
          </a:prstGeom>
          <a:noFill/>
        </p:spPr>
      </p:pic>
    </p:spTree>
    <p:extLst>
      <p:ext uri="{BB962C8B-B14F-4D97-AF65-F5344CB8AC3E}">
        <p14:creationId xmlns="" xmlns:p14="http://schemas.microsoft.com/office/powerpoint/2010/main" val="1105865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403" y="47482"/>
            <a:ext cx="3785716"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Snapshots</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6147" name="Picture 3" descr="C:\Users\Devesh\Desktop\TGMC13.-.Sharingan\Application Screen Shots\006.png"/>
          <p:cNvPicPr>
            <a:picLocks noChangeAspect="1" noChangeArrowheads="1"/>
          </p:cNvPicPr>
          <p:nvPr/>
        </p:nvPicPr>
        <p:blipFill>
          <a:blip r:embed="rId2" cstate="print"/>
          <a:srcRect/>
          <a:stretch>
            <a:fillRect/>
          </a:stretch>
        </p:blipFill>
        <p:spPr bwMode="auto">
          <a:xfrm>
            <a:off x="0" y="-398463"/>
            <a:ext cx="10494962" cy="7256463"/>
          </a:xfrm>
          <a:prstGeom prst="rect">
            <a:avLst/>
          </a:prstGeom>
          <a:noFill/>
        </p:spPr>
      </p:pic>
    </p:spTree>
    <p:extLst>
      <p:ext uri="{BB962C8B-B14F-4D97-AF65-F5344CB8AC3E}">
        <p14:creationId xmlns="" xmlns:p14="http://schemas.microsoft.com/office/powerpoint/2010/main" val="3715011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403" y="47482"/>
            <a:ext cx="3785716"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Snapshots</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7170" name="Picture 2" descr="C:\Users\Devesh\Desktop\TGMC13.-.Sharingan\Application Screen Shots\005.png"/>
          <p:cNvPicPr>
            <a:picLocks noChangeAspect="1" noChangeArrowheads="1"/>
          </p:cNvPicPr>
          <p:nvPr/>
        </p:nvPicPr>
        <p:blipFill>
          <a:blip r:embed="rId2" cstate="print"/>
          <a:srcRect/>
          <a:stretch>
            <a:fillRect/>
          </a:stretch>
        </p:blipFill>
        <p:spPr bwMode="auto">
          <a:xfrm>
            <a:off x="0" y="0"/>
            <a:ext cx="4191000" cy="6943725"/>
          </a:xfrm>
          <a:prstGeom prst="rect">
            <a:avLst/>
          </a:prstGeom>
          <a:noFill/>
        </p:spPr>
      </p:pic>
    </p:spTree>
    <p:extLst>
      <p:ext uri="{BB962C8B-B14F-4D97-AF65-F5344CB8AC3E}">
        <p14:creationId xmlns="" xmlns:p14="http://schemas.microsoft.com/office/powerpoint/2010/main" val="2047391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Devesh\Desktop\TGMC13.-.Sharingan\Application Screen Shots\s8.png"/>
          <p:cNvPicPr>
            <a:picLocks noChangeAspect="1" noChangeArrowheads="1"/>
          </p:cNvPicPr>
          <p:nvPr/>
        </p:nvPicPr>
        <p:blipFill>
          <a:blip r:embed="rId2" cstate="print"/>
          <a:srcRect/>
          <a:stretch>
            <a:fillRect/>
          </a:stretch>
        </p:blipFill>
        <p:spPr bwMode="auto">
          <a:xfrm>
            <a:off x="0" y="-1"/>
            <a:ext cx="9144000" cy="6871361"/>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Devesh\Desktop\TGMC13.-.Sharingan\Application Screen Shots\s4.png"/>
          <p:cNvPicPr>
            <a:picLocks noChangeAspect="1" noChangeArrowheads="1"/>
          </p:cNvPicPr>
          <p:nvPr/>
        </p:nvPicPr>
        <p:blipFill>
          <a:blip r:embed="rId2" cstate="print"/>
          <a:srcRect/>
          <a:stretch>
            <a:fillRect/>
          </a:stretch>
        </p:blipFill>
        <p:spPr bwMode="auto">
          <a:xfrm>
            <a:off x="0" y="0"/>
            <a:ext cx="9136363" cy="68580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Devesh\Desktop\TGMC13.-.Sharingan\Application Screen Shots\s5.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Devesh\Desktop\TGMC13.-.Sharingan\Application Screen Shots\s2.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Devesh\Desktop\TGMC13.-.Sharingan\Application Screen Shots\s1.png"/>
          <p:cNvPicPr>
            <a:picLocks noChangeAspect="1" noChangeArrowheads="1"/>
          </p:cNvPicPr>
          <p:nvPr/>
        </p:nvPicPr>
        <p:blipFill>
          <a:blip r:embed="rId2" cstate="print"/>
          <a:srcRect/>
          <a:stretch>
            <a:fillRect/>
          </a:stretch>
        </p:blipFill>
        <p:spPr bwMode="auto">
          <a:xfrm>
            <a:off x="0" y="0"/>
            <a:ext cx="9136364" cy="685799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54021"/>
            <a:ext cx="4968988" cy="1200329"/>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Introduction</a:t>
            </a:r>
            <a:endParaRPr lang="en-US" sz="7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p:cNvSpPr txBox="1"/>
          <p:nvPr/>
        </p:nvSpPr>
        <p:spPr>
          <a:xfrm>
            <a:off x="467544" y="1628800"/>
            <a:ext cx="8208912" cy="4401205"/>
          </a:xfrm>
          <a:prstGeom prst="rect">
            <a:avLst/>
          </a:prstGeom>
          <a:noFill/>
        </p:spPr>
        <p:txBody>
          <a:bodyPr wrap="square" rtlCol="0">
            <a:spAutoFit/>
          </a:bodyPr>
          <a:lstStyle/>
          <a:p>
            <a:pPr marL="285750" lvl="0" indent="-285750">
              <a:buFont typeface="Wingdings" pitchFamily="2" charset="2"/>
              <a:buChar char="v"/>
            </a:pPr>
            <a:r>
              <a:rPr lang="en-IN" dirty="0"/>
              <a:t> Student Management Application is designed to make daily tasks of students easier and convenient. It can be used to facilitate our institution with daily routine activities which require manual work.  </a:t>
            </a:r>
            <a:endParaRPr lang="en-IN" sz="2400" dirty="0"/>
          </a:p>
          <a:p>
            <a:endParaRPr lang="en-IN" sz="2400" dirty="0"/>
          </a:p>
          <a:p>
            <a:pPr marL="285750" lvl="0" indent="-285750">
              <a:buFont typeface="Wingdings" pitchFamily="2" charset="2"/>
              <a:buChar char="v"/>
            </a:pPr>
            <a:r>
              <a:rPr lang="en-IN" dirty="0"/>
              <a:t>This mobile application have features which are given below ::</a:t>
            </a:r>
            <a:endParaRPr lang="en-IN" sz="2400" dirty="0"/>
          </a:p>
          <a:p>
            <a:pPr marL="742950" lvl="1" indent="-285750">
              <a:buFont typeface="Wingdings" pitchFamily="2" charset="2"/>
              <a:buChar char="ü"/>
            </a:pPr>
            <a:r>
              <a:rPr lang="en-IN" dirty="0" smtClean="0"/>
              <a:t>Attendance</a:t>
            </a:r>
            <a:endParaRPr lang="en-IN" sz="2400" dirty="0"/>
          </a:p>
          <a:p>
            <a:pPr marL="742950" lvl="1" indent="-285750">
              <a:buFont typeface="Wingdings" pitchFamily="2" charset="2"/>
              <a:buChar char="ü"/>
            </a:pPr>
            <a:r>
              <a:rPr lang="en-IN" dirty="0"/>
              <a:t>Exam Schedule</a:t>
            </a:r>
            <a:endParaRPr lang="en-IN" sz="2400" dirty="0"/>
          </a:p>
          <a:p>
            <a:pPr marL="742950" lvl="1" indent="-285750">
              <a:buFont typeface="Wingdings" pitchFamily="2" charset="2"/>
              <a:buChar char="ü"/>
            </a:pPr>
            <a:r>
              <a:rPr lang="en-IN" dirty="0"/>
              <a:t>Report </a:t>
            </a:r>
            <a:r>
              <a:rPr lang="en-IN" dirty="0" smtClean="0"/>
              <a:t>Generator</a:t>
            </a:r>
            <a:endParaRPr lang="en-IN" sz="2400" dirty="0"/>
          </a:p>
          <a:p>
            <a:pPr marL="742950" lvl="1" indent="-285750">
              <a:buFont typeface="Wingdings" pitchFamily="2" charset="2"/>
              <a:buChar char="ü"/>
            </a:pPr>
            <a:r>
              <a:rPr lang="en-IN" dirty="0" smtClean="0"/>
              <a:t>Notification to Parents</a:t>
            </a:r>
            <a:endParaRPr lang="en-IN" dirty="0"/>
          </a:p>
          <a:p>
            <a:pPr marL="742950" lvl="1" indent="-285750">
              <a:buFont typeface="Wingdings" pitchFamily="2" charset="2"/>
              <a:buChar char="ü"/>
            </a:pPr>
            <a:r>
              <a:rPr lang="en-IN" dirty="0"/>
              <a:t>View Notices</a:t>
            </a:r>
            <a:endParaRPr lang="en-IN" sz="2400" dirty="0"/>
          </a:p>
          <a:p>
            <a:pPr marL="742950" lvl="1" indent="-285750">
              <a:buFont typeface="Wingdings" pitchFamily="2" charset="2"/>
              <a:buChar char="ü"/>
            </a:pPr>
            <a:r>
              <a:rPr lang="en-IN" dirty="0"/>
              <a:t>View Files</a:t>
            </a:r>
            <a:endParaRPr lang="en-IN" sz="2400" dirty="0"/>
          </a:p>
          <a:p>
            <a:endParaRPr lang="en-IN" sz="2400" dirty="0"/>
          </a:p>
          <a:p>
            <a:pPr marL="285750" lvl="0" indent="-285750">
              <a:buFont typeface="Wingdings" pitchFamily="2" charset="2"/>
              <a:buChar char="v"/>
            </a:pPr>
            <a:r>
              <a:rPr lang="en-IN" dirty="0"/>
              <a:t>Each of these features is bounded with their functionality. Thus it could be of great importance for both teachers and students. </a:t>
            </a:r>
            <a:r>
              <a:rPr lang="en-IN" sz="2800" dirty="0"/>
              <a:t> </a:t>
            </a:r>
          </a:p>
        </p:txBody>
      </p:sp>
    </p:spTree>
    <p:extLst>
      <p:ext uri="{BB962C8B-B14F-4D97-AF65-F5344CB8AC3E}">
        <p14:creationId xmlns="" xmlns:p14="http://schemas.microsoft.com/office/powerpoint/2010/main" val="3164505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evesh\Desktop\TGMC13.-.Sharingan\Application Screen Shots\s2.png"/>
          <p:cNvPicPr>
            <a:picLocks noChangeAspect="1" noChangeArrowheads="1"/>
          </p:cNvPicPr>
          <p:nvPr/>
        </p:nvPicPr>
        <p:blipFill>
          <a:blip r:embed="rId2" cstate="print"/>
          <a:srcRect/>
          <a:stretch>
            <a:fillRect/>
          </a:stretch>
        </p:blipFill>
        <p:spPr bwMode="auto">
          <a:xfrm>
            <a:off x="1" y="0"/>
            <a:ext cx="9258760" cy="6857999"/>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evesh\Desktop\springmvclifecycle.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3" name="TextBox 2"/>
          <p:cNvSpPr txBox="1"/>
          <p:nvPr/>
        </p:nvSpPr>
        <p:spPr>
          <a:xfrm>
            <a:off x="395536" y="332656"/>
            <a:ext cx="2520280" cy="584775"/>
          </a:xfrm>
          <a:prstGeom prst="rect">
            <a:avLst/>
          </a:prstGeom>
          <a:noFill/>
        </p:spPr>
        <p:txBody>
          <a:bodyPr wrap="square" rtlCol="0">
            <a:spAutoFit/>
          </a:bodyPr>
          <a:lstStyle/>
          <a:p>
            <a:r>
              <a:rPr lang="en-US" sz="3200" dirty="0" smtClean="0"/>
              <a:t>Spring MVC</a:t>
            </a:r>
            <a:endParaRPr lang="en-US" sz="3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vesh\Desktop\SpringSecurity-ProviderManager.png"/>
          <p:cNvPicPr>
            <a:picLocks noChangeAspect="1" noChangeArrowheads="1"/>
          </p:cNvPicPr>
          <p:nvPr/>
        </p:nvPicPr>
        <p:blipFill>
          <a:blip r:embed="rId2" cstate="print"/>
          <a:srcRect/>
          <a:stretch>
            <a:fillRect/>
          </a:stretch>
        </p:blipFill>
        <p:spPr bwMode="auto">
          <a:xfrm>
            <a:off x="0" y="0"/>
            <a:ext cx="9144000" cy="6862194"/>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evesh\Desktop\page_to_page.png"/>
          <p:cNvPicPr>
            <a:picLocks noChangeAspect="1" noChangeArrowheads="1"/>
          </p:cNvPicPr>
          <p:nvPr/>
        </p:nvPicPr>
        <p:blipFill>
          <a:blip r:embed="rId2" cstate="print"/>
          <a:srcRect/>
          <a:stretch>
            <a:fillRect/>
          </a:stretch>
        </p:blipFill>
        <p:spPr bwMode="auto">
          <a:xfrm>
            <a:off x="-19018" y="1457400"/>
            <a:ext cx="9163018" cy="5400600"/>
          </a:xfrm>
          <a:prstGeom prst="rect">
            <a:avLst/>
          </a:prstGeom>
          <a:noFill/>
        </p:spPr>
      </p:pic>
      <p:sp>
        <p:nvSpPr>
          <p:cNvPr id="3" name="Rectangle 2"/>
          <p:cNvSpPr/>
          <p:nvPr/>
        </p:nvSpPr>
        <p:spPr>
          <a:xfrm>
            <a:off x="-51220" y="47482"/>
            <a:ext cx="5960992"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Tiles Framework</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evesh\Desktop\TGMC13.-.Sharingan\Source Code\Server code\Dynamic Web Project\serverApp\WebContent\resources\images\5.png"/>
          <p:cNvPicPr>
            <a:picLocks noChangeAspect="1" noChangeArrowheads="1"/>
          </p:cNvPicPr>
          <p:nvPr/>
        </p:nvPicPr>
        <p:blipFill>
          <a:blip r:embed="rId2" cstate="print"/>
          <a:srcRect/>
          <a:stretch>
            <a:fillRect/>
          </a:stretch>
        </p:blipFill>
        <p:spPr bwMode="auto">
          <a:xfrm>
            <a:off x="-468560" y="4446241"/>
            <a:ext cx="2411760" cy="2411759"/>
          </a:xfrm>
          <a:prstGeom prst="rect">
            <a:avLst/>
          </a:prstGeom>
          <a:noFill/>
        </p:spPr>
      </p:pic>
      <p:pic>
        <p:nvPicPr>
          <p:cNvPr id="4099" name="Picture 3" descr="C:\Users\Devesh\Desktop\TGMC13.-.Sharingan\Source Code\Server code\Dynamic Web Project\serverApp\WebContent\resources\images\7.png"/>
          <p:cNvPicPr>
            <a:picLocks noChangeAspect="1" noChangeArrowheads="1"/>
          </p:cNvPicPr>
          <p:nvPr/>
        </p:nvPicPr>
        <p:blipFill>
          <a:blip r:embed="rId3" cstate="print"/>
          <a:srcRect/>
          <a:stretch>
            <a:fillRect/>
          </a:stretch>
        </p:blipFill>
        <p:spPr bwMode="auto">
          <a:xfrm>
            <a:off x="1475656" y="3573016"/>
            <a:ext cx="2089695" cy="2089695"/>
          </a:xfrm>
          <a:prstGeom prst="rect">
            <a:avLst/>
          </a:prstGeom>
          <a:noFill/>
        </p:spPr>
      </p:pic>
      <p:pic>
        <p:nvPicPr>
          <p:cNvPr id="4100" name="Picture 4" descr="C:\Users\Devesh\Desktop\TGMC13.-.Sharingan\Source Code\Server code\Dynamic Web Project\serverApp\WebContent\resources\images\4.jpeg"/>
          <p:cNvPicPr>
            <a:picLocks noChangeAspect="1" noChangeArrowheads="1"/>
          </p:cNvPicPr>
          <p:nvPr/>
        </p:nvPicPr>
        <p:blipFill>
          <a:blip r:embed="rId4" cstate="print"/>
          <a:srcRect/>
          <a:stretch>
            <a:fillRect/>
          </a:stretch>
        </p:blipFill>
        <p:spPr bwMode="auto">
          <a:xfrm>
            <a:off x="0" y="1268760"/>
            <a:ext cx="2857500" cy="1905000"/>
          </a:xfrm>
          <a:prstGeom prst="rect">
            <a:avLst/>
          </a:prstGeom>
          <a:noFill/>
        </p:spPr>
      </p:pic>
      <p:pic>
        <p:nvPicPr>
          <p:cNvPr id="4101" name="Picture 5" descr="C:\Users\Devesh\Desktop\TGMC13.-.Sharingan\Source Code\Server code\Dynamic Web Project\serverApp\WebContent\resources\images\maven.png"/>
          <p:cNvPicPr>
            <a:picLocks noChangeAspect="1" noChangeArrowheads="1"/>
          </p:cNvPicPr>
          <p:nvPr/>
        </p:nvPicPr>
        <p:blipFill>
          <a:blip r:embed="rId5" cstate="print"/>
          <a:srcRect/>
          <a:stretch>
            <a:fillRect/>
          </a:stretch>
        </p:blipFill>
        <p:spPr bwMode="auto">
          <a:xfrm>
            <a:off x="3131840" y="1556792"/>
            <a:ext cx="3294981" cy="1142260"/>
          </a:xfrm>
          <a:prstGeom prst="rect">
            <a:avLst/>
          </a:prstGeom>
          <a:noFill/>
        </p:spPr>
      </p:pic>
      <p:pic>
        <p:nvPicPr>
          <p:cNvPr id="4102" name="Picture 6" descr="C:\Users\Devesh\Desktop\TGMC13.-.Sharingan\Source Code\Server code\Dynamic Web Project\serverApp\WebContent\resources\images\git.png"/>
          <p:cNvPicPr>
            <a:picLocks noChangeAspect="1" noChangeArrowheads="1"/>
          </p:cNvPicPr>
          <p:nvPr/>
        </p:nvPicPr>
        <p:blipFill>
          <a:blip r:embed="rId6" cstate="print"/>
          <a:srcRect/>
          <a:stretch>
            <a:fillRect/>
          </a:stretch>
        </p:blipFill>
        <p:spPr bwMode="auto">
          <a:xfrm>
            <a:off x="6732240" y="2924944"/>
            <a:ext cx="2001020" cy="2001019"/>
          </a:xfrm>
          <a:prstGeom prst="rect">
            <a:avLst/>
          </a:prstGeom>
          <a:noFill/>
        </p:spPr>
      </p:pic>
      <p:pic>
        <p:nvPicPr>
          <p:cNvPr id="4103" name="Picture 7" descr="C:\Users\Devesh\Desktop\TGMC13.-.Sharingan\Source Code\Server code\Dynamic Web Project\serverApp\WebContent\resources\images\6.png"/>
          <p:cNvPicPr>
            <a:picLocks noChangeAspect="1" noChangeArrowheads="1"/>
          </p:cNvPicPr>
          <p:nvPr/>
        </p:nvPicPr>
        <p:blipFill>
          <a:blip r:embed="rId7" cstate="print"/>
          <a:srcRect/>
          <a:stretch>
            <a:fillRect/>
          </a:stretch>
        </p:blipFill>
        <p:spPr bwMode="auto">
          <a:xfrm>
            <a:off x="3491880" y="2636912"/>
            <a:ext cx="2381250" cy="2381250"/>
          </a:xfrm>
          <a:prstGeom prst="rect">
            <a:avLst/>
          </a:prstGeom>
          <a:noFill/>
        </p:spPr>
      </p:pic>
      <p:pic>
        <p:nvPicPr>
          <p:cNvPr id="4104" name="Picture 8" descr="C:\Users\Devesh\Desktop\TGMC13.-.Sharingan\Source Code\Server code\Dynamic Web Project\serverApp\WebContent\resources\images\2.png"/>
          <p:cNvPicPr>
            <a:picLocks noChangeAspect="1" noChangeArrowheads="1"/>
          </p:cNvPicPr>
          <p:nvPr/>
        </p:nvPicPr>
        <p:blipFill>
          <a:blip r:embed="rId8" cstate="print"/>
          <a:srcRect/>
          <a:stretch>
            <a:fillRect/>
          </a:stretch>
        </p:blipFill>
        <p:spPr bwMode="auto">
          <a:xfrm>
            <a:off x="5867400" y="4940300"/>
            <a:ext cx="3276600" cy="1917700"/>
          </a:xfrm>
          <a:prstGeom prst="rect">
            <a:avLst/>
          </a:prstGeom>
          <a:noFill/>
        </p:spPr>
      </p:pic>
      <p:pic>
        <p:nvPicPr>
          <p:cNvPr id="4105" name="Picture 9" descr="C:\Users\Devesh\Desktop\TGMC13.-.Sharingan\Source Code\Server code\Dynamic Web Project\serverApp\WebContent\resources\images\3.jpg"/>
          <p:cNvPicPr>
            <a:picLocks noChangeAspect="1" noChangeArrowheads="1"/>
          </p:cNvPicPr>
          <p:nvPr/>
        </p:nvPicPr>
        <p:blipFill>
          <a:blip r:embed="rId9" cstate="print"/>
          <a:srcRect/>
          <a:stretch>
            <a:fillRect/>
          </a:stretch>
        </p:blipFill>
        <p:spPr bwMode="auto">
          <a:xfrm>
            <a:off x="3491880" y="4925393"/>
            <a:ext cx="2769495" cy="1932607"/>
          </a:xfrm>
          <a:prstGeom prst="rect">
            <a:avLst/>
          </a:prstGeom>
          <a:noFill/>
        </p:spPr>
      </p:pic>
      <p:pic>
        <p:nvPicPr>
          <p:cNvPr id="4106" name="Picture 10" descr="C:\Users\Devesh\Desktop\TGMC13.-.Sharingan\Source Code\Server code\Dynamic Web Project\serverApp\WebContent\resources\images\1.jpg"/>
          <p:cNvPicPr>
            <a:picLocks noChangeAspect="1" noChangeArrowheads="1"/>
          </p:cNvPicPr>
          <p:nvPr/>
        </p:nvPicPr>
        <p:blipFill>
          <a:blip r:embed="rId10" cstate="print"/>
          <a:srcRect/>
          <a:stretch>
            <a:fillRect/>
          </a:stretch>
        </p:blipFill>
        <p:spPr bwMode="auto">
          <a:xfrm>
            <a:off x="6623720" y="1340768"/>
            <a:ext cx="2520280" cy="1638182"/>
          </a:xfrm>
          <a:prstGeom prst="rect">
            <a:avLst/>
          </a:prstGeom>
          <a:noFill/>
        </p:spPr>
      </p:pic>
      <p:sp>
        <p:nvSpPr>
          <p:cNvPr id="12" name="Rectangle 11"/>
          <p:cNvSpPr/>
          <p:nvPr/>
        </p:nvSpPr>
        <p:spPr>
          <a:xfrm>
            <a:off x="0" y="0"/>
            <a:ext cx="6672597"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Technologies Used</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03648" y="2924944"/>
            <a:ext cx="5599803" cy="1323439"/>
          </a:xfrm>
          <a:prstGeom prst="rect">
            <a:avLst/>
          </a:prstGeom>
          <a:noFill/>
        </p:spPr>
        <p:txBody>
          <a:bodyPr wrap="none" lIns="91440" tIns="45720" rIns="91440" bIns="45720">
            <a:spAutoFit/>
          </a:bodyPr>
          <a:lstStyle/>
          <a:p>
            <a:pPr algn="ctr"/>
            <a:r>
              <a:rPr lang="en-US" sz="80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Thank you!!!</a:t>
            </a:r>
            <a:endParaRPr lang="en-US" sz="80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 xmlns:p14="http://schemas.microsoft.com/office/powerpoint/2010/main" val="4000676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7524" y="1412776"/>
            <a:ext cx="8568952" cy="1323439"/>
          </a:xfrm>
          <a:prstGeom prst="rect">
            <a:avLst/>
          </a:prstGeom>
        </p:spPr>
        <p:txBody>
          <a:bodyPr wrap="square">
            <a:spAutoFit/>
          </a:bodyPr>
          <a:lstStyle/>
          <a:p>
            <a:pPr lvl="0"/>
            <a:endParaRPr lang="en-IN" sz="2000" dirty="0" smtClean="0"/>
          </a:p>
          <a:p>
            <a:pPr lvl="0"/>
            <a:endParaRPr lang="en-IN" sz="2000" dirty="0" smtClean="0"/>
          </a:p>
          <a:p>
            <a:r>
              <a:rPr lang="en-IN" sz="2000" dirty="0" smtClean="0"/>
              <a:t>	</a:t>
            </a:r>
            <a:endParaRPr lang="en-IN" sz="2000" dirty="0"/>
          </a:p>
          <a:p>
            <a:pPr marL="342900" lvl="0" indent="-342900">
              <a:buFont typeface="Wingdings" pitchFamily="2" charset="2"/>
              <a:buChar char="v"/>
            </a:pPr>
            <a:endParaRPr lang="en-IN" sz="2000" dirty="0" smtClean="0"/>
          </a:p>
        </p:txBody>
      </p:sp>
      <p:pic>
        <p:nvPicPr>
          <p:cNvPr id="1026" name="Picture 2" descr="C:\Users\Devesh\Desktop\teacher.jpg"/>
          <p:cNvPicPr>
            <a:picLocks noChangeAspect="1" noChangeArrowheads="1"/>
          </p:cNvPicPr>
          <p:nvPr/>
        </p:nvPicPr>
        <p:blipFill>
          <a:blip r:embed="rId2" cstate="print"/>
          <a:srcRect/>
          <a:stretch>
            <a:fillRect/>
          </a:stretch>
        </p:blipFill>
        <p:spPr bwMode="auto">
          <a:xfrm>
            <a:off x="0" y="-27384"/>
            <a:ext cx="9144000" cy="6858000"/>
          </a:xfrm>
          <a:prstGeom prst="rect">
            <a:avLst/>
          </a:prstGeom>
          <a:noFill/>
        </p:spPr>
      </p:pic>
    </p:spTree>
    <p:extLst>
      <p:ext uri="{BB962C8B-B14F-4D97-AF65-F5344CB8AC3E}">
        <p14:creationId xmlns="" xmlns:p14="http://schemas.microsoft.com/office/powerpoint/2010/main" val="22240733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vesh\Desktop\ptm.jpg"/>
          <p:cNvPicPr>
            <a:picLocks noChangeAspect="1" noChangeArrowheads="1"/>
          </p:cNvPicPr>
          <p:nvPr/>
        </p:nvPicPr>
        <p:blipFill>
          <a:blip r:embed="rId2" cstate="print"/>
          <a:srcRect/>
          <a:stretch>
            <a:fillRect/>
          </a:stretch>
        </p:blipFill>
        <p:spPr bwMode="auto">
          <a:xfrm>
            <a:off x="-1053" y="0"/>
            <a:ext cx="9145053" cy="6858000"/>
          </a:xfrm>
          <a:prstGeom prst="rect">
            <a:avLst/>
          </a:prstGeom>
          <a:noFill/>
        </p:spPr>
      </p:pic>
    </p:spTree>
    <p:extLst>
      <p:ext uri="{BB962C8B-B14F-4D97-AF65-F5344CB8AC3E}">
        <p14:creationId xmlns="" xmlns:p14="http://schemas.microsoft.com/office/powerpoint/2010/main" val="20480177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Devesh\Desktop\det.jpg"/>
          <p:cNvPicPr>
            <a:picLocks noChangeAspect="1" noChangeArrowheads="1"/>
          </p:cNvPicPr>
          <p:nvPr/>
        </p:nvPicPr>
        <p:blipFill>
          <a:blip r:embed="rId2" cstate="print"/>
          <a:srcRect/>
          <a:stretch>
            <a:fillRect/>
          </a:stretch>
        </p:blipFill>
        <p:spPr bwMode="auto">
          <a:xfrm>
            <a:off x="0" y="24882"/>
            <a:ext cx="9144000" cy="6833118"/>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5594" y="67668"/>
            <a:ext cx="3832524" cy="1200329"/>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Objective</a:t>
            </a:r>
            <a:endParaRPr lang="en-US" sz="7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p:cNvSpPr txBox="1"/>
          <p:nvPr/>
        </p:nvSpPr>
        <p:spPr>
          <a:xfrm>
            <a:off x="467544" y="1628800"/>
            <a:ext cx="8208912" cy="2400657"/>
          </a:xfrm>
          <a:prstGeom prst="rect">
            <a:avLst/>
          </a:prstGeom>
          <a:noFill/>
        </p:spPr>
        <p:txBody>
          <a:bodyPr wrap="square" rtlCol="0">
            <a:spAutoFit/>
          </a:bodyPr>
          <a:lstStyle/>
          <a:p>
            <a:pPr marL="342900" lvl="0" indent="-342900">
              <a:lnSpc>
                <a:spcPts val="2000"/>
              </a:lnSpc>
              <a:spcAft>
                <a:spcPts val="0"/>
              </a:spcAft>
              <a:buFont typeface="Wingdings"/>
              <a:buChar char=""/>
              <a:tabLst>
                <a:tab pos="457200" algn="l"/>
              </a:tabLst>
            </a:pPr>
            <a:r>
              <a:rPr lang="en-IN" kern="50" dirty="0">
                <a:latin typeface="Times New Roman"/>
                <a:ea typeface="Droid Sans Fallback"/>
                <a:cs typeface="Lohit Hindi"/>
              </a:rPr>
              <a:t> </a:t>
            </a:r>
            <a:r>
              <a:rPr lang="en-IN" sz="2000" kern="50" dirty="0">
                <a:latin typeface="Times New Roman"/>
                <a:ea typeface="Droid Sans Fallback"/>
                <a:cs typeface="Lohit Hindi"/>
              </a:rPr>
              <a:t>Student Management System is designed to make daily task of students easier and convenient. </a:t>
            </a:r>
            <a:endParaRPr lang="en-IN" sz="2800" dirty="0">
              <a:latin typeface="Times"/>
              <a:ea typeface="Calibri"/>
            </a:endParaRPr>
          </a:p>
          <a:p>
            <a:pPr marL="457200">
              <a:lnSpc>
                <a:spcPts val="2000"/>
              </a:lnSpc>
              <a:spcAft>
                <a:spcPts val="0"/>
              </a:spcAft>
            </a:pPr>
            <a:r>
              <a:rPr lang="en-IN" sz="2000" kern="50" dirty="0">
                <a:latin typeface="Times New Roman"/>
                <a:ea typeface="Droid Sans Fallback"/>
                <a:cs typeface="Lohit Hindi"/>
              </a:rPr>
              <a:t>  </a:t>
            </a:r>
            <a:endParaRPr lang="en-IN" sz="2800" dirty="0">
              <a:latin typeface="Times"/>
              <a:ea typeface="Calibri"/>
            </a:endParaRPr>
          </a:p>
          <a:p>
            <a:pPr marL="342900" lvl="0" indent="-342900">
              <a:lnSpc>
                <a:spcPts val="2000"/>
              </a:lnSpc>
              <a:spcAft>
                <a:spcPts val="0"/>
              </a:spcAft>
              <a:buFont typeface="Wingdings"/>
              <a:buChar char=""/>
              <a:tabLst>
                <a:tab pos="457200" algn="l"/>
              </a:tabLst>
            </a:pPr>
            <a:r>
              <a:rPr lang="en-IN" sz="2000" kern="50" dirty="0">
                <a:latin typeface="Times New Roman"/>
                <a:ea typeface="Droid Sans Fallback"/>
                <a:cs typeface="Lohit Hindi"/>
              </a:rPr>
              <a:t>Students can view their attendance on each subject, marks for every examination conducted in that institution and the parents will also be informed about that. </a:t>
            </a:r>
            <a:endParaRPr lang="en-IN" sz="2800" dirty="0">
              <a:latin typeface="Times"/>
              <a:ea typeface="Calibri"/>
            </a:endParaRPr>
          </a:p>
          <a:p>
            <a:pPr marL="457200">
              <a:lnSpc>
                <a:spcPts val="2000"/>
              </a:lnSpc>
              <a:spcAft>
                <a:spcPts val="0"/>
              </a:spcAft>
            </a:pPr>
            <a:r>
              <a:rPr lang="en-IN" sz="2000" kern="50" dirty="0">
                <a:latin typeface="Times New Roman"/>
                <a:ea typeface="Droid Sans Fallback"/>
                <a:cs typeface="Lohit Hindi"/>
              </a:rPr>
              <a:t> </a:t>
            </a:r>
            <a:endParaRPr lang="en-IN" sz="2800" dirty="0">
              <a:latin typeface="Times"/>
              <a:ea typeface="Calibri"/>
            </a:endParaRPr>
          </a:p>
          <a:p>
            <a:pPr marL="342900" lvl="0" indent="-342900">
              <a:lnSpc>
                <a:spcPts val="2000"/>
              </a:lnSpc>
              <a:spcAft>
                <a:spcPts val="0"/>
              </a:spcAft>
              <a:buFont typeface="Wingdings"/>
              <a:buChar char=""/>
              <a:tabLst>
                <a:tab pos="457200" algn="l"/>
              </a:tabLst>
            </a:pPr>
            <a:r>
              <a:rPr lang="en-IN" sz="2000" kern="50" dirty="0">
                <a:latin typeface="Times New Roman"/>
                <a:ea typeface="Droid Sans Fallback"/>
                <a:cs typeface="Lohit Hindi"/>
              </a:rPr>
              <a:t>This allows students as well as parents to stay up to date with their progress. Using mobile application will save a student’s and teacher’s time.</a:t>
            </a:r>
            <a:endParaRPr lang="en-IN" sz="2000" dirty="0"/>
          </a:p>
        </p:txBody>
      </p:sp>
      <p:sp>
        <p:nvSpPr>
          <p:cNvPr id="6" name="TextBox 5"/>
          <p:cNvSpPr txBox="1"/>
          <p:nvPr/>
        </p:nvSpPr>
        <p:spPr>
          <a:xfrm>
            <a:off x="467544" y="4094103"/>
            <a:ext cx="8208912" cy="1836400"/>
          </a:xfrm>
          <a:prstGeom prst="rect">
            <a:avLst/>
          </a:prstGeom>
          <a:noFill/>
        </p:spPr>
        <p:txBody>
          <a:bodyPr wrap="square" rtlCol="0">
            <a:spAutoFit/>
          </a:bodyPr>
          <a:lstStyle/>
          <a:p>
            <a:pPr marL="342900" lvl="0" indent="-342900">
              <a:lnSpc>
                <a:spcPts val="2000"/>
              </a:lnSpc>
              <a:spcAft>
                <a:spcPts val="0"/>
              </a:spcAft>
              <a:buFont typeface="Wingdings"/>
              <a:buChar char=""/>
              <a:tabLst>
                <a:tab pos="457200" algn="l"/>
              </a:tabLst>
            </a:pPr>
            <a:r>
              <a:rPr lang="en-IN" sz="2000" kern="50" dirty="0">
                <a:latin typeface="Times New Roman"/>
                <a:ea typeface="Droid Sans Fallback"/>
                <a:cs typeface="Lohit Hindi"/>
              </a:rPr>
              <a:t>Student will be up to date about the current information about their college.</a:t>
            </a:r>
            <a:endParaRPr lang="en-IN" sz="2800" dirty="0">
              <a:latin typeface="Times"/>
              <a:ea typeface="Calibri"/>
            </a:endParaRPr>
          </a:p>
          <a:p>
            <a:pPr marL="457200">
              <a:lnSpc>
                <a:spcPts val="1200"/>
              </a:lnSpc>
              <a:spcAft>
                <a:spcPts val="0"/>
              </a:spcAft>
            </a:pPr>
            <a:r>
              <a:rPr lang="en-IN" sz="2000" kern="50" dirty="0">
                <a:latin typeface="Times New Roman"/>
                <a:ea typeface="Droid Sans Fallback"/>
                <a:cs typeface="Lohit Hindi"/>
              </a:rPr>
              <a:t> </a:t>
            </a:r>
            <a:endParaRPr lang="en-IN" sz="2800" dirty="0">
              <a:latin typeface="Times"/>
              <a:ea typeface="Calibri"/>
            </a:endParaRPr>
          </a:p>
          <a:p>
            <a:pPr marL="342900" lvl="0" indent="-342900">
              <a:lnSpc>
                <a:spcPts val="2000"/>
              </a:lnSpc>
              <a:spcAft>
                <a:spcPts val="0"/>
              </a:spcAft>
              <a:buFont typeface="Wingdings"/>
              <a:buChar char=""/>
              <a:tabLst>
                <a:tab pos="457200" algn="l"/>
              </a:tabLst>
            </a:pPr>
            <a:r>
              <a:rPr lang="en-IN" sz="2000" kern="50" dirty="0">
                <a:latin typeface="Times New Roman"/>
                <a:ea typeface="Droid Sans Fallback"/>
                <a:cs typeface="Lohit Hindi"/>
              </a:rPr>
              <a:t>Student can view their marks of the exam without going to the teacher because sometimes the teacher may not in their cabin or may be delivering the lecture in the other class.</a:t>
            </a:r>
            <a:endParaRPr lang="en-IN" sz="2800" dirty="0">
              <a:latin typeface="Times"/>
              <a:ea typeface="Calibri"/>
            </a:endParaRPr>
          </a:p>
          <a:p>
            <a:pPr marL="457200">
              <a:lnSpc>
                <a:spcPts val="1200"/>
              </a:lnSpc>
              <a:spcAft>
                <a:spcPts val="0"/>
              </a:spcAft>
            </a:pPr>
            <a:r>
              <a:rPr lang="en-IN" sz="2000" kern="50" dirty="0">
                <a:latin typeface="Times New Roman"/>
                <a:ea typeface="Droid Sans Fallback"/>
                <a:cs typeface="Lohit Hindi"/>
              </a:rPr>
              <a:t>  </a:t>
            </a:r>
            <a:endParaRPr lang="en-IN" sz="2800" dirty="0">
              <a:latin typeface="Times"/>
              <a:ea typeface="Calibri"/>
            </a:endParaRPr>
          </a:p>
          <a:p>
            <a:pPr marL="457200">
              <a:lnSpc>
                <a:spcPts val="1200"/>
              </a:lnSpc>
              <a:spcAft>
                <a:spcPts val="0"/>
              </a:spcAft>
            </a:pPr>
            <a:r>
              <a:rPr lang="en-IN" sz="2000" kern="50" dirty="0">
                <a:latin typeface="Times New Roman"/>
                <a:ea typeface="Droid Sans Fallback"/>
                <a:cs typeface="Lohit Hindi"/>
              </a:rPr>
              <a:t> </a:t>
            </a:r>
            <a:endParaRPr lang="en-IN" sz="2800" dirty="0">
              <a:latin typeface="Times"/>
              <a:ea typeface="Calibri"/>
            </a:endParaRPr>
          </a:p>
          <a:p>
            <a:pPr marL="342900" lvl="0" indent="-342900">
              <a:lnSpc>
                <a:spcPts val="2000"/>
              </a:lnSpc>
              <a:spcAft>
                <a:spcPts val="0"/>
              </a:spcAft>
              <a:buFont typeface="Wingdings"/>
              <a:buChar char=""/>
              <a:tabLst>
                <a:tab pos="457200" algn="l"/>
              </a:tabLst>
            </a:pPr>
            <a:r>
              <a:rPr lang="en-IN" sz="2000" kern="50" dirty="0">
                <a:latin typeface="Times New Roman"/>
                <a:ea typeface="Droid Sans Fallback"/>
                <a:cs typeface="Lohit Hindi"/>
              </a:rPr>
              <a:t>Using this application both student and teacher save their time.</a:t>
            </a:r>
            <a:endParaRPr lang="en-IN" sz="2800" dirty="0">
              <a:effectLst/>
              <a:latin typeface="Times"/>
              <a:ea typeface="Calibri"/>
            </a:endParaRPr>
          </a:p>
        </p:txBody>
      </p:sp>
    </p:spTree>
    <p:extLst>
      <p:ext uri="{BB962C8B-B14F-4D97-AF65-F5344CB8AC3E}">
        <p14:creationId xmlns="" xmlns:p14="http://schemas.microsoft.com/office/powerpoint/2010/main" val="34076601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1628" y="94393"/>
            <a:ext cx="6071214" cy="1200329"/>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Existing System</a:t>
            </a:r>
            <a:endParaRPr lang="en-US" sz="7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p:cNvSpPr txBox="1"/>
          <p:nvPr/>
        </p:nvSpPr>
        <p:spPr>
          <a:xfrm>
            <a:off x="467544" y="1628800"/>
            <a:ext cx="8208912" cy="4708981"/>
          </a:xfrm>
          <a:prstGeom prst="rect">
            <a:avLst/>
          </a:prstGeom>
          <a:noFill/>
        </p:spPr>
        <p:txBody>
          <a:bodyPr wrap="square" rtlCol="0">
            <a:spAutoFit/>
          </a:bodyPr>
          <a:lstStyle/>
          <a:p>
            <a:pPr marL="342900" indent="-342900">
              <a:buFont typeface="Wingdings" pitchFamily="2" charset="2"/>
              <a:buChar char="q"/>
            </a:pPr>
            <a:r>
              <a:rPr lang="en-IN" sz="2000" dirty="0"/>
              <a:t>A lot of paper used for </a:t>
            </a:r>
            <a:r>
              <a:rPr lang="en-IN" sz="2000" dirty="0" smtClean="0"/>
              <a:t>attendance.</a:t>
            </a:r>
          </a:p>
          <a:p>
            <a:pPr marL="342900" indent="-342900">
              <a:buFont typeface="Wingdings" pitchFamily="2" charset="2"/>
              <a:buChar char="q"/>
            </a:pPr>
            <a:endParaRPr lang="en-IN" sz="2000" dirty="0"/>
          </a:p>
          <a:p>
            <a:pPr marL="342900" indent="-342900">
              <a:buFont typeface="Wingdings" pitchFamily="2" charset="2"/>
              <a:buChar char="q"/>
            </a:pPr>
            <a:r>
              <a:rPr lang="en-IN" sz="2000" dirty="0" smtClean="0"/>
              <a:t>Attendance </a:t>
            </a:r>
            <a:r>
              <a:rPr lang="en-IN" sz="2000" dirty="0"/>
              <a:t>Records are not </a:t>
            </a:r>
            <a:r>
              <a:rPr lang="en-IN" sz="2000" dirty="0" smtClean="0"/>
              <a:t>centralized.</a:t>
            </a:r>
          </a:p>
          <a:p>
            <a:pPr marL="342900" indent="-342900">
              <a:buFont typeface="Wingdings" pitchFamily="2" charset="2"/>
              <a:buChar char="q"/>
            </a:pPr>
            <a:endParaRPr lang="en-IN" sz="2000" dirty="0"/>
          </a:p>
          <a:p>
            <a:pPr marL="342900" indent="-342900">
              <a:buFont typeface="Wingdings" pitchFamily="2" charset="2"/>
              <a:buChar char="q"/>
            </a:pPr>
            <a:r>
              <a:rPr lang="en-IN" sz="2000" dirty="0" smtClean="0"/>
              <a:t>No </a:t>
            </a:r>
            <a:r>
              <a:rPr lang="en-IN" sz="2000" dirty="0"/>
              <a:t>System to get organized data from attendance, academic </a:t>
            </a:r>
            <a:r>
              <a:rPr lang="en-IN" sz="2000" dirty="0" smtClean="0"/>
              <a:t>.</a:t>
            </a:r>
          </a:p>
          <a:p>
            <a:endParaRPr lang="en-IN" sz="2000" dirty="0" smtClean="0"/>
          </a:p>
          <a:p>
            <a:pPr marL="342900" indent="-342900">
              <a:buFont typeface="Wingdings" pitchFamily="2" charset="2"/>
              <a:buChar char="q"/>
            </a:pPr>
            <a:r>
              <a:rPr lang="en-IN" sz="2000" dirty="0"/>
              <a:t>R</a:t>
            </a:r>
            <a:r>
              <a:rPr lang="en-IN" sz="2000" dirty="0" smtClean="0"/>
              <a:t>ecords </a:t>
            </a:r>
            <a:r>
              <a:rPr lang="en-IN" sz="2000" dirty="0"/>
              <a:t>and their </a:t>
            </a:r>
            <a:r>
              <a:rPr lang="en-IN" sz="2000" dirty="0" smtClean="0"/>
              <a:t>relations.</a:t>
            </a:r>
          </a:p>
          <a:p>
            <a:pPr marL="342900" indent="-342900">
              <a:buFont typeface="Wingdings" pitchFamily="2" charset="2"/>
              <a:buChar char="q"/>
            </a:pPr>
            <a:endParaRPr lang="en-IN" sz="2000" dirty="0"/>
          </a:p>
          <a:p>
            <a:pPr marL="342900" indent="-342900">
              <a:buFont typeface="Wingdings" pitchFamily="2" charset="2"/>
              <a:buChar char="q"/>
            </a:pPr>
            <a:r>
              <a:rPr lang="en-IN" sz="2000" dirty="0"/>
              <a:t> Students have to go to teacher to ask for their attendance </a:t>
            </a:r>
            <a:r>
              <a:rPr lang="en-IN" sz="2000" dirty="0" smtClean="0"/>
              <a:t>count.</a:t>
            </a:r>
          </a:p>
          <a:p>
            <a:endParaRPr lang="en-IN" sz="2000" dirty="0"/>
          </a:p>
          <a:p>
            <a:pPr marL="342900" indent="-342900">
              <a:buFont typeface="Wingdings" pitchFamily="2" charset="2"/>
              <a:buChar char="q"/>
            </a:pPr>
            <a:r>
              <a:rPr lang="en-IN" sz="2000" dirty="0" smtClean="0"/>
              <a:t>This </a:t>
            </a:r>
            <a:r>
              <a:rPr lang="en-IN" sz="2000" dirty="0"/>
              <a:t>process is very time </a:t>
            </a:r>
            <a:r>
              <a:rPr lang="en-IN" sz="2000" dirty="0" smtClean="0"/>
              <a:t>consuming.</a:t>
            </a:r>
          </a:p>
          <a:p>
            <a:pPr marL="342900" indent="-342900">
              <a:buFont typeface="Wingdings" pitchFamily="2" charset="2"/>
              <a:buChar char="q"/>
            </a:pPr>
            <a:endParaRPr lang="en-IN" sz="2000" dirty="0"/>
          </a:p>
          <a:p>
            <a:pPr marL="342900" indent="-342900">
              <a:buFont typeface="Wingdings" pitchFamily="2" charset="2"/>
              <a:buChar char="q"/>
            </a:pPr>
            <a:r>
              <a:rPr lang="en-IN" sz="2000" dirty="0"/>
              <a:t> Student don’t know their rank in each subject</a:t>
            </a:r>
            <a:r>
              <a:rPr lang="en-IN" sz="2000" dirty="0" smtClean="0"/>
              <a:t>.</a:t>
            </a:r>
          </a:p>
          <a:p>
            <a:pPr marL="342900" indent="-342900">
              <a:buFont typeface="Wingdings" pitchFamily="2" charset="2"/>
              <a:buChar char="q"/>
            </a:pPr>
            <a:endParaRPr lang="en-IN" sz="2000" dirty="0"/>
          </a:p>
          <a:p>
            <a:pPr marL="342900" indent="-342900">
              <a:buFont typeface="Wingdings" pitchFamily="2" charset="2"/>
              <a:buChar char="q"/>
            </a:pPr>
            <a:r>
              <a:rPr lang="en-IN" sz="2000" dirty="0"/>
              <a:t> Students don’t know each others marks.</a:t>
            </a:r>
          </a:p>
        </p:txBody>
      </p:sp>
    </p:spTree>
    <p:extLst>
      <p:ext uri="{BB962C8B-B14F-4D97-AF65-F5344CB8AC3E}">
        <p14:creationId xmlns="" xmlns:p14="http://schemas.microsoft.com/office/powerpoint/2010/main" val="1941045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9619" y="53450"/>
            <a:ext cx="6759607" cy="1200329"/>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Proposed System</a:t>
            </a:r>
            <a:endParaRPr lang="en-US" sz="7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p:cNvSpPr txBox="1"/>
          <p:nvPr/>
        </p:nvSpPr>
        <p:spPr>
          <a:xfrm>
            <a:off x="207201" y="1313086"/>
            <a:ext cx="8208912" cy="5324535"/>
          </a:xfrm>
          <a:prstGeom prst="rect">
            <a:avLst/>
          </a:prstGeom>
          <a:noFill/>
        </p:spPr>
        <p:txBody>
          <a:bodyPr wrap="square" rtlCol="0">
            <a:spAutoFit/>
          </a:bodyPr>
          <a:lstStyle/>
          <a:p>
            <a:pPr marL="342900" indent="-342900">
              <a:buFont typeface="Wingdings" pitchFamily="2" charset="2"/>
              <a:buChar char="q"/>
            </a:pPr>
            <a:r>
              <a:rPr lang="en-IN" sz="2000" dirty="0"/>
              <a:t>Attendance is done online, no paper is </a:t>
            </a:r>
            <a:r>
              <a:rPr lang="en-IN" sz="2000" dirty="0" smtClean="0"/>
              <a:t>wasted</a:t>
            </a:r>
          </a:p>
          <a:p>
            <a:endParaRPr lang="en-IN" sz="2000" dirty="0"/>
          </a:p>
          <a:p>
            <a:pPr marL="342900" indent="-342900">
              <a:buFont typeface="Wingdings" pitchFamily="2" charset="2"/>
              <a:buChar char="q"/>
            </a:pPr>
            <a:r>
              <a:rPr lang="en-IN" sz="2000" dirty="0" smtClean="0"/>
              <a:t>All </a:t>
            </a:r>
            <a:r>
              <a:rPr lang="en-IN" sz="2000" dirty="0"/>
              <a:t>data is </a:t>
            </a:r>
            <a:r>
              <a:rPr lang="en-IN" sz="2000" dirty="0" smtClean="0"/>
              <a:t>centralized</a:t>
            </a:r>
          </a:p>
          <a:p>
            <a:pPr marL="342900" indent="-342900">
              <a:buFont typeface="Wingdings" pitchFamily="2" charset="2"/>
              <a:buChar char="q"/>
            </a:pPr>
            <a:endParaRPr lang="en-IN" sz="2000" dirty="0"/>
          </a:p>
          <a:p>
            <a:pPr marL="342900" indent="-342900">
              <a:buFont typeface="Wingdings" pitchFamily="2" charset="2"/>
              <a:buChar char="q"/>
            </a:pPr>
            <a:r>
              <a:rPr lang="en-IN" sz="2000" dirty="0" smtClean="0"/>
              <a:t>Records </a:t>
            </a:r>
            <a:r>
              <a:rPr lang="en-IN" sz="2000" dirty="0"/>
              <a:t>from years ago can be accessed in seconds</a:t>
            </a:r>
            <a:r>
              <a:rPr lang="en-IN" sz="2000" dirty="0" smtClean="0"/>
              <a:t>.</a:t>
            </a:r>
          </a:p>
          <a:p>
            <a:pPr marL="342900" indent="-342900">
              <a:buFont typeface="Wingdings" pitchFamily="2" charset="2"/>
              <a:buChar char="q"/>
            </a:pPr>
            <a:endParaRPr lang="en-IN" sz="2000" dirty="0"/>
          </a:p>
          <a:p>
            <a:pPr marL="342900" indent="-342900">
              <a:buFont typeface="Wingdings" pitchFamily="2" charset="2"/>
              <a:buChar char="q"/>
            </a:pPr>
            <a:r>
              <a:rPr lang="en-IN" sz="2000" dirty="0" smtClean="0"/>
              <a:t>Attendance </a:t>
            </a:r>
            <a:r>
              <a:rPr lang="en-IN" sz="2000" dirty="0"/>
              <a:t>data can be extracted for comparisons and charts/graphs can be </a:t>
            </a:r>
            <a:r>
              <a:rPr lang="en-IN" sz="2000" dirty="0" smtClean="0"/>
              <a:t>drown </a:t>
            </a:r>
            <a:r>
              <a:rPr lang="en-IN" sz="2000" dirty="0"/>
              <a:t>out of them </a:t>
            </a:r>
            <a:r>
              <a:rPr lang="en-IN" sz="2000" dirty="0" smtClean="0"/>
              <a:t>instantly</a:t>
            </a:r>
          </a:p>
          <a:p>
            <a:pPr marL="342900" indent="-342900">
              <a:buFont typeface="Wingdings" pitchFamily="2" charset="2"/>
              <a:buChar char="q"/>
            </a:pPr>
            <a:endParaRPr lang="en-IN" sz="2000" dirty="0"/>
          </a:p>
          <a:p>
            <a:pPr marL="342900" indent="-342900">
              <a:buFont typeface="Wingdings" pitchFamily="2" charset="2"/>
              <a:buChar char="q"/>
            </a:pPr>
            <a:r>
              <a:rPr lang="en-IN" sz="2000" dirty="0" smtClean="0"/>
              <a:t>Relation </a:t>
            </a:r>
            <a:r>
              <a:rPr lang="en-IN" sz="2000" dirty="0"/>
              <a:t>between attendance, Marks scored, subject, branch and year can be calculated easily</a:t>
            </a:r>
            <a:r>
              <a:rPr lang="en-IN" sz="2000" dirty="0" smtClean="0"/>
              <a:t>.</a:t>
            </a:r>
          </a:p>
          <a:p>
            <a:pPr marL="342900" indent="-342900">
              <a:buFont typeface="Wingdings" pitchFamily="2" charset="2"/>
              <a:buChar char="q"/>
            </a:pPr>
            <a:endParaRPr lang="en-IN" sz="2000" dirty="0"/>
          </a:p>
          <a:p>
            <a:pPr marL="342900" indent="-342900">
              <a:buFont typeface="Wingdings" pitchFamily="2" charset="2"/>
              <a:buChar char="q"/>
            </a:pPr>
            <a:r>
              <a:rPr lang="en-IN" sz="2000" dirty="0" smtClean="0"/>
              <a:t>Students </a:t>
            </a:r>
            <a:r>
              <a:rPr lang="en-IN" sz="2000" dirty="0"/>
              <a:t>can view their marks from </a:t>
            </a:r>
            <a:r>
              <a:rPr lang="en-IN" sz="2000" dirty="0" smtClean="0"/>
              <a:t>home</a:t>
            </a:r>
          </a:p>
          <a:p>
            <a:pPr marL="342900" indent="-342900">
              <a:buFont typeface="Wingdings" pitchFamily="2" charset="2"/>
              <a:buChar char="q"/>
            </a:pPr>
            <a:endParaRPr lang="en-IN" sz="2000" dirty="0"/>
          </a:p>
          <a:p>
            <a:pPr marL="342900" indent="-342900">
              <a:buFont typeface="Wingdings" pitchFamily="2" charset="2"/>
              <a:buChar char="q"/>
            </a:pPr>
            <a:r>
              <a:rPr lang="en-IN" sz="2000" dirty="0" smtClean="0"/>
              <a:t>Students </a:t>
            </a:r>
            <a:r>
              <a:rPr lang="en-IN" sz="2000" dirty="0"/>
              <a:t>can compare their marks with others and can see their performance</a:t>
            </a:r>
          </a:p>
          <a:p>
            <a:pPr marL="342900" indent="-342900">
              <a:buFont typeface="Wingdings" pitchFamily="2" charset="2"/>
              <a:buChar char="q"/>
            </a:pPr>
            <a:endParaRPr lang="en-IN" sz="2000" dirty="0"/>
          </a:p>
        </p:txBody>
      </p:sp>
    </p:spTree>
    <p:extLst>
      <p:ext uri="{BB962C8B-B14F-4D97-AF65-F5344CB8AC3E}">
        <p14:creationId xmlns="" xmlns:p14="http://schemas.microsoft.com/office/powerpoint/2010/main" val="1699271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463" y="33834"/>
            <a:ext cx="8747074" cy="110799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Scope of the Application</a:t>
            </a:r>
            <a:endParaRPr lang="en-US" sz="6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p:cNvSpPr txBox="1"/>
          <p:nvPr/>
        </p:nvSpPr>
        <p:spPr>
          <a:xfrm>
            <a:off x="467544" y="1628800"/>
            <a:ext cx="8208912" cy="861774"/>
          </a:xfrm>
          <a:prstGeom prst="rect">
            <a:avLst/>
          </a:prstGeom>
          <a:noFill/>
        </p:spPr>
        <p:txBody>
          <a:bodyPr wrap="square" rtlCol="0">
            <a:spAutoFit/>
          </a:bodyPr>
          <a:lstStyle/>
          <a:p>
            <a:pPr marL="342900" lvl="0" indent="-342900">
              <a:lnSpc>
                <a:spcPts val="2000"/>
              </a:lnSpc>
              <a:spcAft>
                <a:spcPts val="0"/>
              </a:spcAft>
              <a:buFont typeface="Wingdings"/>
              <a:buChar char=""/>
              <a:tabLst>
                <a:tab pos="457200" algn="l"/>
              </a:tabLst>
            </a:pPr>
            <a:r>
              <a:rPr lang="en-IN" sz="2400" dirty="0">
                <a:latin typeface="Times"/>
                <a:ea typeface="Calibri"/>
              </a:rPr>
              <a:t>This application can run on </a:t>
            </a:r>
            <a:r>
              <a:rPr lang="en-IN" sz="2400" dirty="0" smtClean="0">
                <a:latin typeface="Times"/>
                <a:ea typeface="Calibri"/>
              </a:rPr>
              <a:t>any </a:t>
            </a:r>
            <a:r>
              <a:rPr lang="en-IN" sz="2400" dirty="0">
                <a:latin typeface="Times"/>
                <a:ea typeface="Calibri"/>
              </a:rPr>
              <a:t>platforms</a:t>
            </a:r>
            <a:r>
              <a:rPr lang="en-IN" sz="2400" dirty="0" smtClean="0">
                <a:latin typeface="Times"/>
                <a:ea typeface="Calibri"/>
              </a:rPr>
              <a:t>.</a:t>
            </a:r>
          </a:p>
          <a:p>
            <a:pPr lvl="0">
              <a:lnSpc>
                <a:spcPts val="2000"/>
              </a:lnSpc>
              <a:spcAft>
                <a:spcPts val="0"/>
              </a:spcAft>
              <a:tabLst>
                <a:tab pos="457200" algn="l"/>
              </a:tabLst>
            </a:pPr>
            <a:endParaRPr lang="en-IN" sz="2400" dirty="0">
              <a:effectLst/>
              <a:latin typeface="Times"/>
              <a:ea typeface="Calibri"/>
            </a:endParaRPr>
          </a:p>
          <a:p>
            <a:pPr lvl="0">
              <a:lnSpc>
                <a:spcPts val="2000"/>
              </a:lnSpc>
              <a:spcAft>
                <a:spcPts val="0"/>
              </a:spcAft>
              <a:tabLst>
                <a:tab pos="457200" algn="l"/>
              </a:tabLst>
            </a:pPr>
            <a:endParaRPr lang="en-IN" sz="3200" dirty="0">
              <a:effectLst/>
              <a:latin typeface="Times"/>
              <a:ea typeface="Calibri"/>
            </a:endParaRPr>
          </a:p>
        </p:txBody>
      </p:sp>
      <p:pic>
        <p:nvPicPr>
          <p:cNvPr id="8" name="Picture 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34084" y="2759622"/>
            <a:ext cx="2219325" cy="2736304"/>
          </a:xfrm>
          <a:prstGeom prst="rect">
            <a:avLst/>
          </a:prstGeom>
        </p:spPr>
      </p:pic>
      <p:pic>
        <p:nvPicPr>
          <p:cNvPr id="9" name="Picture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453409" y="2759621"/>
            <a:ext cx="2592288" cy="2736304"/>
          </a:xfrm>
          <a:prstGeom prst="rect">
            <a:avLst/>
          </a:prstGeom>
        </p:spPr>
      </p:pic>
      <p:pic>
        <p:nvPicPr>
          <p:cNvPr id="10" name="Picture 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79199" y="2759621"/>
            <a:ext cx="4441056" cy="2751832"/>
          </a:xfrm>
          <a:prstGeom prst="rect">
            <a:avLst/>
          </a:prstGeom>
        </p:spPr>
      </p:pic>
    </p:spTree>
    <p:extLst>
      <p:ext uri="{BB962C8B-B14F-4D97-AF65-F5344CB8AC3E}">
        <p14:creationId xmlns="" xmlns:p14="http://schemas.microsoft.com/office/powerpoint/2010/main" val="275508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onPro_InMotionVide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3E27973-A7DE-4230-97D1-7E42CEDC0C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PresentationPro_InMotionVideo</Template>
  <TotalTime>1798</TotalTime>
  <Words>249</Words>
  <Application>Microsoft Office PowerPoint</Application>
  <PresentationFormat>On-screen Show (4:3)</PresentationFormat>
  <Paragraphs>81</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PresentationPro_InMotionVideo</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pc</dc:creator>
  <cp:lastModifiedBy>Devesh Sharma</cp:lastModifiedBy>
  <cp:revision>116</cp:revision>
  <dcterms:created xsi:type="dcterms:W3CDTF">2013-08-30T12:20:03Z</dcterms:created>
  <dcterms:modified xsi:type="dcterms:W3CDTF">2014-04-30T16:39:46Z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TC018813519991</vt:lpwstr>
  </property>
</Properties>
</file>